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76" r:id="rId7"/>
    <p:sldId id="260" r:id="rId8"/>
    <p:sldId id="261" r:id="rId9"/>
    <p:sldId id="262" r:id="rId10"/>
    <p:sldId id="263" r:id="rId11"/>
    <p:sldId id="264" r:id="rId12"/>
    <p:sldId id="267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0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6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2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64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0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7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20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63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53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50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9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E1EA8E-3E13-40F2-8D00-EBBE6FD359F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1C92DF-A629-4B68-8A92-DFE0087B2D2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0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1DCA5E-CA09-1D32-B3E0-FAB6BC975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70259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Decision tree regressor (id3)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026192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A3DD-D859-9168-180F-88188E04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1852"/>
            <a:ext cx="10515600" cy="5476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303030"/>
                </a:solidFill>
              </a:rPr>
              <a:t>Step 3:The attribute with maximum SDR is chosen as the root node.</a:t>
            </a: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>
              <a:buNone/>
            </a:pPr>
            <a:endParaRPr lang="en-US" sz="1600" b="1" i="0" dirty="0">
              <a:solidFill>
                <a:srgbClr val="303030"/>
              </a:solidFill>
              <a:effectLst/>
            </a:endParaRPr>
          </a:p>
          <a:p>
            <a:pPr marL="0" indent="0">
              <a:buNone/>
            </a:pPr>
            <a:endParaRPr lang="en-US" sz="1600" b="1" dirty="0">
              <a:solidFill>
                <a:srgbClr val="3030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3A89C-022A-B008-513B-46DAB2066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t="18282" r="14871" b="20825"/>
          <a:stretch/>
        </p:blipFill>
        <p:spPr>
          <a:xfrm>
            <a:off x="1547566" y="1340962"/>
            <a:ext cx="9096867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AEF76-6115-14AE-F099-DD7B39316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571"/>
            <a:ext cx="105156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r>
              <a:rPr lang="en-US" sz="1600" b="1" dirty="0"/>
              <a:t>Step 4.a: The dataset is divided based on the values of the selected attribute. This process is run recursively on the non-leaf branches, until all data is processed.</a:t>
            </a:r>
            <a:endParaRPr lang="en-IN" sz="1600" b="1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IN" sz="16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3167A-A65A-A3E7-4F1D-C96380A6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7" t="26666" r="33814" b="23987"/>
          <a:stretch/>
        </p:blipFill>
        <p:spPr>
          <a:xfrm>
            <a:off x="2422688" y="2132814"/>
            <a:ext cx="6476214" cy="33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86C9-28D1-AC1B-8A64-D7F0B866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864"/>
            <a:ext cx="10515600" cy="5451099"/>
          </a:xfrm>
        </p:spPr>
        <p:txBody>
          <a:bodyPr/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303030"/>
                </a:solidFill>
                <a:effectLst/>
              </a:rPr>
              <a:t>Step 4.b: Check for termination criterions.</a:t>
            </a:r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r>
              <a:rPr lang="en-US" sz="1600" b="1" u="sng" dirty="0"/>
              <a:t>Termination criteria: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03030"/>
                </a:solidFill>
              </a:rPr>
              <a:t>W</a:t>
            </a:r>
            <a:r>
              <a:rPr lang="en-US" sz="1600" b="0" i="0" dirty="0">
                <a:solidFill>
                  <a:srgbClr val="303030"/>
                </a:solidFill>
                <a:effectLst/>
              </a:rPr>
              <a:t>e need some termination criteria like when to stop splitting. Hence, we consider coefficient of variance as one of the termination criteria and for example can set CV = 10% as a threshold. So, if we have CV &gt; 10% then further splitting is required else will stop there. Or we can also set threshold on number of data points (rows) if less than or equal to 3 then no split required.</a:t>
            </a:r>
          </a:p>
          <a:p>
            <a:pPr marL="0" indent="0">
              <a:buNone/>
            </a:pPr>
            <a:r>
              <a:rPr lang="en-US" sz="1600" b="1" i="0" dirty="0">
                <a:solidFill>
                  <a:srgbClr val="303030"/>
                </a:solidFill>
                <a:effectLst/>
              </a:rPr>
              <a:t>And the prediction at leaf node will be the average of that branch.</a:t>
            </a:r>
          </a:p>
          <a:p>
            <a:pPr marL="0" indent="0">
              <a:buNone/>
            </a:pPr>
            <a:endParaRPr lang="en-US" sz="1600" b="1" u="sng" dirty="0">
              <a:solidFill>
                <a:srgbClr val="303030"/>
              </a:solidFill>
            </a:endParaRPr>
          </a:p>
          <a:p>
            <a:pPr marL="0" indent="0" algn="l">
              <a:buNone/>
            </a:pPr>
            <a:endParaRPr lang="en-US" sz="1600" b="1" dirty="0">
              <a:solidFill>
                <a:srgbClr val="303030"/>
              </a:solidFill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303030"/>
                </a:solidFill>
                <a:effectLst/>
              </a:rPr>
              <a:t>Here Sunny and Rainy nodes need further splitting as both have CV &gt; 10% however Overcast does not need splitting as CV for overcast &lt;= 10%.</a:t>
            </a:r>
            <a:endParaRPr lang="en-US" sz="1600" b="0" i="0" dirty="0">
              <a:solidFill>
                <a:srgbClr val="303030"/>
              </a:solidFill>
              <a:effectLst/>
            </a:endParaRP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303030"/>
                </a:solidFill>
                <a:effectLst/>
              </a:rPr>
              <a:t>Average value of overcast branch = 46.25 will be the prediction at overcast leaf.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303030"/>
              </a:solidFill>
              <a:effectLst/>
            </a:endParaRP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32CD6-B737-0366-9FFE-BF357BFC5373}"/>
              </a:ext>
            </a:extLst>
          </p:cNvPr>
          <p:cNvSpPr/>
          <p:nvPr/>
        </p:nvSpPr>
        <p:spPr>
          <a:xfrm>
            <a:off x="696798" y="1886563"/>
            <a:ext cx="10657002" cy="184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39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46419-F0D9-BD40-4AC0-964FE5D5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5" t="28866" r="14175" b="14364"/>
          <a:stretch/>
        </p:blipFill>
        <p:spPr>
          <a:xfrm>
            <a:off x="1743957" y="1362172"/>
            <a:ext cx="8861197" cy="38932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C00474-1789-F0F3-E4CE-F050D0018CCF}"/>
              </a:ext>
            </a:extLst>
          </p:cNvPr>
          <p:cNvSpPr/>
          <p:nvPr/>
        </p:nvSpPr>
        <p:spPr>
          <a:xfrm>
            <a:off x="8691513" y="4826524"/>
            <a:ext cx="1715679" cy="25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48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B0022-B317-4FF7-A8D4-5FB71379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9876"/>
            <a:ext cx="10515600" cy="5517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Step 4.c: Repeat the same SDR check for the remaining attributes.</a:t>
            </a: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CFCA-1F6E-3111-F549-EE2D41E41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7" t="22406" r="5128" b="12989"/>
          <a:stretch/>
        </p:blipFill>
        <p:spPr>
          <a:xfrm>
            <a:off x="1564850" y="1370237"/>
            <a:ext cx="9398524" cy="46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C45856-88F1-E3FA-E522-A0B239E55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0" t="14433" r="20206" b="14914"/>
          <a:stretch/>
        </p:blipFill>
        <p:spPr>
          <a:xfrm>
            <a:off x="1828800" y="1006311"/>
            <a:ext cx="8389856" cy="48453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FA8233-FBC4-C21A-6950-5977F14AEF50}"/>
              </a:ext>
            </a:extLst>
          </p:cNvPr>
          <p:cNvSpPr/>
          <p:nvPr/>
        </p:nvSpPr>
        <p:spPr>
          <a:xfrm>
            <a:off x="8314441" y="5667866"/>
            <a:ext cx="1687398" cy="160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27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CA2247-7A9B-FAA8-86AB-9FCE4F36B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22818" r="20361" b="15464"/>
          <a:stretch/>
        </p:blipFill>
        <p:spPr>
          <a:xfrm>
            <a:off x="1336513" y="1263191"/>
            <a:ext cx="9518974" cy="48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5A58E-5B61-A4AE-16FA-3B80EACD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4" t="21444" r="15490" b="8866"/>
          <a:stretch/>
        </p:blipFill>
        <p:spPr>
          <a:xfrm>
            <a:off x="2009480" y="1135930"/>
            <a:ext cx="8173039" cy="4779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185958-969F-E5E1-EE29-1A2561512422}"/>
              </a:ext>
            </a:extLst>
          </p:cNvPr>
          <p:cNvSpPr/>
          <p:nvPr/>
        </p:nvSpPr>
        <p:spPr>
          <a:xfrm>
            <a:off x="8380428" y="5670223"/>
            <a:ext cx="1649691" cy="24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30D93-F410-5620-AA34-ED9A0712B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7" t="18969" r="15103" b="20138"/>
          <a:stretch/>
        </p:blipFill>
        <p:spPr>
          <a:xfrm>
            <a:off x="1929352" y="1461155"/>
            <a:ext cx="8333295" cy="41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6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3A39-BA42-2241-DA88-822D507C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+mn-lt"/>
              </a:rPr>
              <a:t>For continuous features</a:t>
            </a:r>
            <a:endParaRPr lang="en-IN" sz="40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53CD-E03E-794F-8269-24488943D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features are continuous, internal nodes can test the value of a feature against a threshold.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sort the numerical features in ascending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a thresholds and calculate SDR for 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threshold with highest SDR is taken.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09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F318-BF02-100F-A55A-65BCCCC4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+mn-lt"/>
              </a:rPr>
              <a:t>Decision tree</a:t>
            </a:r>
            <a:endParaRPr lang="en-IN" sz="40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64A9-C6BD-F9B7-27B5-C0839EE5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Decision tree builds prediction or classification models in the form of a tree structure. It breaks down a dataset into smaller and smaller subsets while at the same time an associated decision tree is incrementally developed. The final result is a tree with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decision nodes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 and 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leaf nodes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 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topmost decision node in a tree which corresponds to the best predictor called 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root node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Decision trees can handle both categorical and numerical data. </a:t>
            </a:r>
            <a:endParaRPr lang="en-US" sz="1800" b="0" i="0" dirty="0">
              <a:effectLst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0" i="0" dirty="0">
                <a:effectLst/>
                <a:latin typeface="urw-din"/>
              </a:rPr>
              <a:t>Decision tree regression observes features of an object and trains a model in the structure of a tree to predict data in the future to produce meaningful continuous output.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urw-din"/>
              </a:rPr>
              <a:t>observes features of an object and trains 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00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6E3B-9FF1-5846-E4B0-7C98DB79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121" y="244534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+mn-lt"/>
              </a:rPr>
              <a:t>THANK YOU!!</a:t>
            </a:r>
            <a:endParaRPr lang="en-IN" sz="4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2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97A9-C7C7-4A95-8977-1FBA84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+mn-lt"/>
              </a:rPr>
              <a:t>ID3</a:t>
            </a:r>
            <a:endParaRPr lang="en-IN" sz="40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2E07A-B017-3E6F-2D0B-F0E27502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Given by Ross Quinlan </a:t>
            </a:r>
          </a:p>
          <a:p>
            <a:r>
              <a:rPr lang="en-US" sz="2000" dirty="0"/>
              <a:t>The Iterative </a:t>
            </a:r>
            <a:r>
              <a:rPr lang="en-US" sz="2000" dirty="0" err="1"/>
              <a:t>Dichotomiser</a:t>
            </a:r>
            <a:r>
              <a:rPr lang="en-US" sz="2000" dirty="0"/>
              <a:t> 3 algorithm iteratively divides the features to two or more groups at each step.</a:t>
            </a:r>
          </a:p>
          <a:p>
            <a:r>
              <a:rPr lang="en-US" sz="2000" dirty="0"/>
              <a:t>Uses a top-down, greedy approach.</a:t>
            </a:r>
          </a:p>
          <a:p>
            <a:r>
              <a:rPr lang="en-US" sz="2000" dirty="0"/>
              <a:t>Mostly used for classification problem</a:t>
            </a:r>
            <a:r>
              <a:rPr lang="en-IN" sz="2000" dirty="0"/>
              <a:t> with nominal features.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949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2E11F-E6F1-A571-9F7B-398C9D04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5872"/>
            <a:ext cx="10515600" cy="2686639"/>
          </a:xfrm>
        </p:spPr>
        <p:txBody>
          <a:bodyPr>
            <a:normAutofit/>
          </a:bodyPr>
          <a:lstStyle/>
          <a:p>
            <a:r>
              <a:rPr lang="en-US" sz="1800" b="1" dirty="0"/>
              <a:t>Why Standard deviation and standard deviation reduction?</a:t>
            </a:r>
          </a:p>
          <a:p>
            <a:pPr marL="0" indent="0">
              <a:buNone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decision tree is built top-down from a root node and involves partitioning the data into subsets that contain instances with similar values (homogenous). We use standard deviation to calculate the homogeneity of a numerical sample. If the numerical sample is completely homogeneous its standard deviation is zero.</a:t>
            </a:r>
          </a:p>
          <a:p>
            <a:pPr marL="0" indent="0">
              <a:buNone/>
            </a:pPr>
            <a:endParaRPr lang="en-IN" sz="12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standard deviation reduction is based on the decrease in standard deviation after a dataset is split on an attribute. Constructing a decision tree is all about finding attribute that returns the highest standard deviation reduction (i.e., the most homogeneous branches).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4802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91A1-7EF0-1C43-2D24-40384CCF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Algorithm framework </a:t>
            </a:r>
          </a:p>
          <a:p>
            <a:pPr marL="0" indent="0">
              <a:buNone/>
            </a:pPr>
            <a:r>
              <a:rPr lang="en-US" sz="1800" dirty="0"/>
              <a:t>• Start from the root node with all data </a:t>
            </a:r>
          </a:p>
          <a:p>
            <a:pPr marL="0" indent="0">
              <a:buNone/>
            </a:pPr>
            <a:r>
              <a:rPr lang="en-US" sz="1800" dirty="0"/>
              <a:t>• For each node, calculate the SDR of all possible features </a:t>
            </a:r>
          </a:p>
          <a:p>
            <a:pPr marL="0" indent="0">
              <a:buNone/>
            </a:pPr>
            <a:r>
              <a:rPr lang="en-US" sz="1800" dirty="0"/>
              <a:t>• Choose the feature with the highest SDR </a:t>
            </a:r>
          </a:p>
          <a:p>
            <a:pPr marL="0" indent="0">
              <a:buNone/>
            </a:pPr>
            <a:r>
              <a:rPr lang="en-US" sz="1800" dirty="0"/>
              <a:t>• Split the data of the node according to the feature </a:t>
            </a:r>
          </a:p>
          <a:p>
            <a:pPr marL="0" indent="0">
              <a:buNone/>
            </a:pPr>
            <a:r>
              <a:rPr lang="en-US" sz="1800" dirty="0"/>
              <a:t>• Do the above recursively for each leaf node, until the termination conditions are met.</a:t>
            </a:r>
          </a:p>
        </p:txBody>
      </p:sp>
    </p:spTree>
    <p:extLst>
      <p:ext uri="{BB962C8B-B14F-4D97-AF65-F5344CB8AC3E}">
        <p14:creationId xmlns:p14="http://schemas.microsoft.com/office/powerpoint/2010/main" val="381287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F61E1-8468-A63A-3050-B31439CE2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9" t="12095" r="37603" b="11890"/>
          <a:stretch/>
        </p:blipFill>
        <p:spPr>
          <a:xfrm>
            <a:off x="2856321" y="822488"/>
            <a:ext cx="5740925" cy="52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1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2E77-32B4-CE12-7777-81924B028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060"/>
            <a:ext cx="10515600" cy="5545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0" dirty="0">
                <a:solidFill>
                  <a:srgbClr val="303030"/>
                </a:solidFill>
                <a:effectLst/>
                <a:latin typeface="Open Sans" panose="020B0606030504020204" pitchFamily="34" charset="0"/>
              </a:rPr>
              <a:t>Step 1: First will calculate the total standard deviation with respect to target variable:</a:t>
            </a:r>
            <a:endParaRPr lang="en-IN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FDF4CD-F85F-E561-F0AA-EAD2B76B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23586"/>
              </p:ext>
            </p:extLst>
          </p:nvPr>
        </p:nvGraphicFramePr>
        <p:xfrm>
          <a:off x="1664356" y="1115591"/>
          <a:ext cx="2068659" cy="5551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8659">
                  <a:extLst>
                    <a:ext uri="{9D8B030D-6E8A-4147-A177-3AD203B41FA5}">
                      <a16:colId xmlns:a16="http://schemas.microsoft.com/office/drawing/2014/main" val="1033695739"/>
                    </a:ext>
                  </a:extLst>
                </a:gridCol>
              </a:tblGrid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Played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96285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175109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92235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43780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398038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920099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745869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78164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129347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98117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61045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561680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719239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90844"/>
                  </a:ext>
                </a:extLst>
              </a:tr>
              <a:tr h="370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8635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E1ADD-2661-9666-ECCF-46D59BFBB509}"/>
                  </a:ext>
                </a:extLst>
              </p:cNvPr>
              <p:cNvSpPr txBox="1"/>
              <p:nvPr/>
            </p:nvSpPr>
            <p:spPr>
              <a:xfrm>
                <a:off x="5043341" y="2605615"/>
                <a:ext cx="6046509" cy="240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=39.8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𝐷𝑒𝑣𝑖𝑎𝑡𝑖𝑜𝑛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=9.32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∗100%=23%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E1ADD-2661-9666-ECCF-46D59BFBB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341" y="2605615"/>
                <a:ext cx="6046509" cy="2400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0345-B9C9-148D-3957-FA8B4A0C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372"/>
            <a:ext cx="10515600" cy="5649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303030"/>
                </a:solidFill>
                <a:effectLst/>
              </a:rPr>
              <a:t>Step 2: will calculate SDR with respect to independent variables and decide on root node, decision nodes and leaf nodes.</a:t>
            </a:r>
            <a:endParaRPr lang="en-IN" sz="1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3B316C-CB84-2D2E-2745-F566F37DA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75429"/>
              </p:ext>
            </p:extLst>
          </p:nvPr>
        </p:nvGraphicFramePr>
        <p:xfrm>
          <a:off x="1140643" y="1087311"/>
          <a:ext cx="2997725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7341">
                  <a:extLst>
                    <a:ext uri="{9D8B030D-6E8A-4147-A177-3AD203B41FA5}">
                      <a16:colId xmlns:a16="http://schemas.microsoft.com/office/drawing/2014/main" val="838012604"/>
                    </a:ext>
                  </a:extLst>
                </a:gridCol>
                <a:gridCol w="1510384">
                  <a:extLst>
                    <a:ext uri="{9D8B030D-6E8A-4147-A177-3AD203B41FA5}">
                      <a16:colId xmlns:a16="http://schemas.microsoft.com/office/drawing/2014/main" val="3353053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played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01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Rainy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35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Overcast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8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Sunny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92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Sunny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03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Sunny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51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Overcast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Rainy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3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Rainy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9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Sunny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5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Rainy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5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Overcast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Overcast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08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Sunny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8729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FC7E285-40EA-11FA-9370-59F6F25BF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09191"/>
              </p:ext>
            </p:extLst>
          </p:nvPr>
        </p:nvGraphicFramePr>
        <p:xfrm>
          <a:off x="5326144" y="1403975"/>
          <a:ext cx="6027656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1217">
                  <a:extLst>
                    <a:ext uri="{9D8B030D-6E8A-4147-A177-3AD203B41FA5}">
                      <a16:colId xmlns:a16="http://schemas.microsoft.com/office/drawing/2014/main" val="3356644688"/>
                    </a:ext>
                  </a:extLst>
                </a:gridCol>
                <a:gridCol w="1508813">
                  <a:extLst>
                    <a:ext uri="{9D8B030D-6E8A-4147-A177-3AD203B41FA5}">
                      <a16:colId xmlns:a16="http://schemas.microsoft.com/office/drawing/2014/main" val="2406545975"/>
                    </a:ext>
                  </a:extLst>
                </a:gridCol>
                <a:gridCol w="1508813">
                  <a:extLst>
                    <a:ext uri="{9D8B030D-6E8A-4147-A177-3AD203B41FA5}">
                      <a16:colId xmlns:a16="http://schemas.microsoft.com/office/drawing/2014/main" val="2042876620"/>
                    </a:ext>
                  </a:extLst>
                </a:gridCol>
                <a:gridCol w="1508813">
                  <a:extLst>
                    <a:ext uri="{9D8B030D-6E8A-4147-A177-3AD203B41FA5}">
                      <a16:colId xmlns:a16="http://schemas.microsoft.com/office/drawing/2014/main" val="2229856219"/>
                    </a:ext>
                  </a:extLst>
                </a:gridCol>
              </a:tblGrid>
              <a:tr h="339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 (Hours played)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188440"/>
                  </a:ext>
                </a:extLst>
              </a:tr>
              <a:tr h="33948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Outlook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Overcast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649705"/>
                  </a:ext>
                </a:extLst>
              </a:tr>
              <a:tr h="33948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98465"/>
                  </a:ext>
                </a:extLst>
              </a:tr>
              <a:tr h="339489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Sunny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286897"/>
                  </a:ext>
                </a:extLst>
              </a:tr>
              <a:tr h="339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590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8D435-CD40-9620-4E08-BD04D5CDE015}"/>
                  </a:ext>
                </a:extLst>
              </p:cNvPr>
              <p:cNvSpPr txBox="1"/>
              <p:nvPr/>
            </p:nvSpPr>
            <p:spPr>
              <a:xfrm>
                <a:off x="4440811" y="3761295"/>
                <a:ext cx="7531229" cy="266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𝐻𝑜𝑢𝑟𝑠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𝑂𝑢𝑡𝑙𝑜𝑜𝑘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∗3.49+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∗7.78+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∗10.87=7.66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=9.32−7.66=1.66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98D435-CD40-9620-4E08-BD04D5CDE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11" y="3761295"/>
                <a:ext cx="7531229" cy="2667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85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EB21-A7A1-0A66-2E8F-1C90A6D124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979" y="1520071"/>
                <a:ext cx="4843021" cy="190892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/>
                  <a:t>We repeat the same for every attribute present.</a:t>
                </a:r>
              </a:p>
              <a:p>
                <a:pPr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𝑆𝐷𝑅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𝐻𝑜𝑢𝑟𝑠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𝑂𝑢𝑡𝑙𝑜𝑜𝑘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) = 1.66</m:t>
                    </m:r>
                  </m:oMath>
                </a14:m>
                <a:endParaRPr lang="en-US" sz="1800" b="0" i="0" dirty="0">
                  <a:solidFill>
                    <a:srgbClr val="303030"/>
                  </a:solidFill>
                  <a:effectLst/>
                  <a:latin typeface="Open Sans" panose="020B0606030504020204" pitchFamily="34" charset="0"/>
                </a:endParaRPr>
              </a:p>
              <a:p>
                <a:pPr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𝑆𝐷𝑅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𝐻𝑜𝑢𝑟𝑠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𝑇𝑒𝑚𝑝𝑒𝑟𝑎𝑡𝑢𝑟𝑒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) = 0.39</m:t>
                    </m:r>
                  </m:oMath>
                </a14:m>
                <a:endParaRPr lang="en-US" sz="1800" b="0" i="0" dirty="0">
                  <a:solidFill>
                    <a:srgbClr val="303030"/>
                  </a:solidFill>
                  <a:effectLst/>
                  <a:latin typeface="Open Sans" panose="020B0606030504020204" pitchFamily="34" charset="0"/>
                </a:endParaRPr>
              </a:p>
              <a:p>
                <a:pPr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𝑆𝐷𝑅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𝐻𝑜𝑢𝑟𝑠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𝐻𝑢𝑚𝑖𝑑𝑖𝑡𝑦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) = 0.09</m:t>
                    </m:r>
                  </m:oMath>
                </a14:m>
                <a:endParaRPr lang="en-US" sz="1800" b="0" i="0" dirty="0">
                  <a:solidFill>
                    <a:srgbClr val="303030"/>
                  </a:solidFill>
                  <a:effectLst/>
                  <a:latin typeface="Open Sans" panose="020B0606030504020204" pitchFamily="34" charset="0"/>
                </a:endParaRPr>
              </a:p>
              <a:p>
                <a:pPr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𝑆𝐷𝑅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𝐻𝑜𝑢𝑟𝑠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𝑊𝑖𝑛𝑑𝑦</m:t>
                    </m:r>
                    <m:r>
                      <a:rPr lang="en-US" sz="1800" b="0" i="1" dirty="0" smtClean="0">
                        <a:solidFill>
                          <a:srgbClr val="303030"/>
                        </a:solidFill>
                        <a:effectLst/>
                        <a:latin typeface="Cambria Math" panose="02040503050406030204" pitchFamily="18" charset="0"/>
                      </a:rPr>
                      <m:t>) = 0.39</m:t>
                    </m:r>
                  </m:oMath>
                </a14:m>
                <a:endParaRPr lang="en-US" sz="1800" b="0" i="0" dirty="0">
                  <a:solidFill>
                    <a:srgbClr val="303030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IN" sz="1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4EB21-A7A1-0A66-2E8F-1C90A6D12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979" y="1520071"/>
                <a:ext cx="4843021" cy="1908929"/>
              </a:xfrm>
              <a:blipFill>
                <a:blip r:embed="rId2"/>
                <a:stretch>
                  <a:fillRect l="-2897" t="-3185" b="-2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084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313</TotalTime>
  <Words>819</Words>
  <Application>Microsoft Office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Open Sans</vt:lpstr>
      <vt:lpstr>urw-din</vt:lpstr>
      <vt:lpstr>Retrospect</vt:lpstr>
      <vt:lpstr>PowerPoint Presentation</vt:lpstr>
      <vt:lpstr>Decision tree</vt:lpstr>
      <vt:lpstr>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continuous features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Gouripriya S B</dc:creator>
  <cp:lastModifiedBy>Gouripriya S B</cp:lastModifiedBy>
  <cp:revision>8</cp:revision>
  <dcterms:created xsi:type="dcterms:W3CDTF">2023-02-02T06:21:31Z</dcterms:created>
  <dcterms:modified xsi:type="dcterms:W3CDTF">2023-02-03T05:33:12Z</dcterms:modified>
</cp:coreProperties>
</file>